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58" r:id="rId8"/>
    <p:sldId id="259" r:id="rId9"/>
    <p:sldId id="257" r:id="rId10"/>
    <p:sldId id="265" r:id="rId11"/>
    <p:sldId id="266" r:id="rId1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B20B7-341F-4447-9A70-2EC554342D16}" type="datetimeFigureOut">
              <a:rPr lang="pl-PL" smtClean="0"/>
              <a:pPr/>
              <a:t>03.07.2018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5BCF-EF66-4C3F-8A64-72E813A400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B20B7-341F-4447-9A70-2EC554342D16}" type="datetimeFigureOut">
              <a:rPr lang="pl-PL" smtClean="0"/>
              <a:pPr/>
              <a:t>03.07.2018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5BCF-EF66-4C3F-8A64-72E813A400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B20B7-341F-4447-9A70-2EC554342D16}" type="datetimeFigureOut">
              <a:rPr lang="pl-PL" smtClean="0"/>
              <a:pPr/>
              <a:t>03.07.2018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5BCF-EF66-4C3F-8A64-72E813A400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B20B7-341F-4447-9A70-2EC554342D16}" type="datetimeFigureOut">
              <a:rPr lang="pl-PL" smtClean="0"/>
              <a:pPr/>
              <a:t>03.07.2018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5BCF-EF66-4C3F-8A64-72E813A400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B20B7-341F-4447-9A70-2EC554342D16}" type="datetimeFigureOut">
              <a:rPr lang="pl-PL" smtClean="0"/>
              <a:pPr/>
              <a:t>03.07.2018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5BCF-EF66-4C3F-8A64-72E813A400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B20B7-341F-4447-9A70-2EC554342D16}" type="datetimeFigureOut">
              <a:rPr lang="pl-PL" smtClean="0"/>
              <a:pPr/>
              <a:t>03.07.2018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5BCF-EF66-4C3F-8A64-72E813A400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B20B7-341F-4447-9A70-2EC554342D16}" type="datetimeFigureOut">
              <a:rPr lang="pl-PL" smtClean="0"/>
              <a:pPr/>
              <a:t>03.07.2018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5BCF-EF66-4C3F-8A64-72E813A400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B20B7-341F-4447-9A70-2EC554342D16}" type="datetimeFigureOut">
              <a:rPr lang="pl-PL" smtClean="0"/>
              <a:pPr/>
              <a:t>03.07.2018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5BCF-EF66-4C3F-8A64-72E813A400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B20B7-341F-4447-9A70-2EC554342D16}" type="datetimeFigureOut">
              <a:rPr lang="pl-PL" smtClean="0"/>
              <a:pPr/>
              <a:t>03.07.2018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5BCF-EF66-4C3F-8A64-72E813A400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B20B7-341F-4447-9A70-2EC554342D16}" type="datetimeFigureOut">
              <a:rPr lang="pl-PL" smtClean="0"/>
              <a:pPr/>
              <a:t>03.07.2018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5BCF-EF66-4C3F-8A64-72E813A400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B20B7-341F-4447-9A70-2EC554342D16}" type="datetimeFigureOut">
              <a:rPr lang="pl-PL" smtClean="0"/>
              <a:pPr/>
              <a:t>03.07.2018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F5BCF-EF66-4C3F-8A64-72E813A40013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CB20B7-341F-4447-9A70-2EC554342D16}" type="datetimeFigureOut">
              <a:rPr lang="pl-PL" smtClean="0"/>
              <a:pPr/>
              <a:t>03.07.2018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F5BCF-EF66-4C3F-8A64-72E813A40013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Województwo Kujawsko-Pomorskie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Elementy historyczne</a:t>
            </a:r>
            <a:endParaRPr lang="pl-PL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655620"/>
          </a:xfrm>
        </p:spPr>
        <p:txBody>
          <a:bodyPr>
            <a:normAutofit/>
          </a:bodyPr>
          <a:lstStyle/>
          <a:p>
            <a:r>
              <a:rPr lang="pl-PL" sz="3200" dirty="0" smtClean="0"/>
              <a:t>Biskupin</a:t>
            </a:r>
            <a:endParaRPr lang="pl-PL" sz="3200" dirty="0"/>
          </a:p>
        </p:txBody>
      </p:sp>
      <p:pic>
        <p:nvPicPr>
          <p:cNvPr id="5" name="Symbol zastępczy zawartości 4" descr="1024px-Biskupin_-_gate_and_wal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5050" y="1282700"/>
            <a:ext cx="5111750" cy="3833813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928670"/>
            <a:ext cx="3008313" cy="5197493"/>
          </a:xfrm>
        </p:spPr>
        <p:txBody>
          <a:bodyPr>
            <a:normAutofit fontScale="92500"/>
          </a:bodyPr>
          <a:lstStyle/>
          <a:p>
            <a:r>
              <a:rPr lang="pl-PL" sz="1600" dirty="0" smtClean="0"/>
              <a:t>Najstarszymi </a:t>
            </a:r>
            <a:r>
              <a:rPr lang="pl-PL" sz="1600" dirty="0" smtClean="0"/>
              <a:t>pozostałościami na terenie Biskupina są obozowiska łowców reniferów sprzed 10 tysięcy </a:t>
            </a:r>
            <a:r>
              <a:rPr lang="pl-PL" sz="1600" dirty="0" smtClean="0"/>
              <a:t>lat, a </a:t>
            </a:r>
            <a:r>
              <a:rPr lang="pl-PL" sz="1600" dirty="0" smtClean="0"/>
              <a:t>także neolityczne domostwa pierwszych rolników, położone na wschód od osady łużyckiej, interpretowane obecnie jako osada neolityczna z 4 tys. p.n.e. </a:t>
            </a:r>
          </a:p>
          <a:p>
            <a:r>
              <a:rPr lang="pl-PL" sz="1600" dirty="0" smtClean="0"/>
              <a:t>Pierwotna łużycka osada obronna została opuszczona w VI wieku p.n.e. z powodu podniesienia się poziomu wody w jeziorze Biskupińskim wskutek zmian klimatycznych i wyeksploatowania środowiska naturalnego (drewno, erozja gleb). W V i IV wieku p.n.e. powstała na jej miejscu osada otwarta. Ludność Biskupina zajmowała się rolnictwem, rybołówstwem , zbieractwem i rzemiosłem (garncarstwo, </a:t>
            </a:r>
            <a:r>
              <a:rPr lang="pl-PL" sz="1600" dirty="0" smtClean="0"/>
              <a:t>tkactwo).</a:t>
            </a:r>
            <a:endParaRPr lang="pl-PL" sz="1600" dirty="0" smtClean="0"/>
          </a:p>
          <a:p>
            <a:endParaRPr lang="pl-PL" dirty="0"/>
          </a:p>
        </p:txBody>
      </p:sp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428596" y="521495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l-PL" sz="2400" b="1" dirty="0" smtClean="0">
                <a:latin typeface="+mn-lt"/>
              </a:rPr>
              <a:t>Autor: </a:t>
            </a:r>
            <a:r>
              <a:rPr lang="pl-PL" sz="2400" b="1" dirty="0" err="1" smtClean="0">
                <a:latin typeface="+mn-lt"/>
              </a:rPr>
              <a:t>A.Bernaciak</a:t>
            </a:r>
            <a:r>
              <a:rPr lang="pl-PL" sz="2400" b="1" dirty="0" smtClean="0">
                <a:latin typeface="+mn-lt"/>
              </a:rPr>
              <a:t> , klasa IV</a:t>
            </a:r>
            <a:endParaRPr lang="pl-PL" sz="2400" b="1" dirty="0">
              <a:latin typeface="+mn-lt"/>
            </a:endParaRPr>
          </a:p>
        </p:txBody>
      </p: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400" dirty="0" smtClean="0"/>
              <a:t>Herb województwa kujawsko-pomorskiego</a:t>
            </a:r>
            <a:endParaRPr lang="pl-PL" sz="2400" dirty="0"/>
          </a:p>
        </p:txBody>
      </p:sp>
      <p:pic>
        <p:nvPicPr>
          <p:cNvPr id="10" name="Symbol zastępczy zawartości 9" descr="693px-POL_województwo_kujawsko-pomorskie_COA.svg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53312" y="273050"/>
            <a:ext cx="4755225" cy="5853113"/>
          </a:xfrm>
        </p:spPr>
      </p:pic>
      <p:sp>
        <p:nvSpPr>
          <p:cNvPr id="9" name="Symbol zastępczy tekstu 8"/>
          <p:cNvSpPr>
            <a:spLocks noGrp="1"/>
          </p:cNvSpPr>
          <p:nvPr>
            <p:ph type="body" sz="half" idx="2"/>
          </p:nvPr>
        </p:nvSpPr>
        <p:spPr>
          <a:xfrm>
            <a:off x="457200" y="1571612"/>
            <a:ext cx="3008313" cy="4554551"/>
          </a:xfrm>
        </p:spPr>
        <p:txBody>
          <a:bodyPr>
            <a:normAutofit/>
          </a:bodyPr>
          <a:lstStyle/>
          <a:p>
            <a:r>
              <a:rPr lang="pl-PL" sz="2000" dirty="0" smtClean="0"/>
              <a:t>Herb </a:t>
            </a:r>
            <a:r>
              <a:rPr lang="pl-PL" sz="2000" dirty="0" smtClean="0"/>
              <a:t>został przyjęty uchwałą sejmiku w dniu 10 lipca 2000 </a:t>
            </a:r>
            <a:r>
              <a:rPr lang="pl-PL" sz="2000" dirty="0" smtClean="0"/>
              <a:t>roku</a:t>
            </a:r>
            <a:endParaRPr lang="pl-PL" sz="2000" dirty="0" smtClean="0"/>
          </a:p>
          <a:p>
            <a:r>
              <a:rPr lang="pl-PL" sz="2000" dirty="0" smtClean="0"/>
              <a:t>„Hybryda kujawska</a:t>
            </a:r>
            <a:r>
              <a:rPr lang="pl-PL" sz="2000" dirty="0" smtClean="0"/>
              <a:t>” (</a:t>
            </a:r>
            <a:r>
              <a:rPr lang="pl-PL" sz="2000" dirty="0" err="1" smtClean="0"/>
              <a:t>półuorzeł-półulew</a:t>
            </a:r>
            <a:r>
              <a:rPr lang="pl-PL" sz="2000" dirty="0" smtClean="0"/>
              <a:t>) symbolizuje Kujawy, natomiast srebrne pole województwo chełmińskie I </a:t>
            </a:r>
            <a:r>
              <a:rPr lang="pl-PL" sz="2000" dirty="0" smtClean="0"/>
              <a:t>Rzeczypospolitej, </a:t>
            </a:r>
            <a:r>
              <a:rPr lang="pl-PL" sz="2000" dirty="0" smtClean="0"/>
              <a:t>którego większość terytorium znalazło się w nowym woj. kujawsko-pomorskim.</a:t>
            </a:r>
          </a:p>
          <a:p>
            <a:endParaRPr lang="pl-PL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Flaga województwa</a:t>
            </a:r>
            <a:br>
              <a:rPr lang="pl-PL" dirty="0" smtClean="0"/>
            </a:br>
            <a:r>
              <a:rPr lang="pl-PL" dirty="0" smtClean="0"/>
              <a:t> kujawsko-pomorskiego</a:t>
            </a:r>
            <a:endParaRPr lang="pl-PL" dirty="0"/>
          </a:p>
        </p:txBody>
      </p:sp>
      <p:pic>
        <p:nvPicPr>
          <p:cNvPr id="4" name="Symbol zastępczy zawartości 3" descr="800px-POL_województwo_kujawsko-pomorskie_flag.svg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1958181"/>
            <a:ext cx="6096000" cy="3810000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655620"/>
          </a:xfrm>
        </p:spPr>
        <p:txBody>
          <a:bodyPr>
            <a:normAutofit/>
          </a:bodyPr>
          <a:lstStyle/>
          <a:p>
            <a:r>
              <a:rPr lang="pl-PL" sz="3200" dirty="0" smtClean="0"/>
              <a:t>Kujawy</a:t>
            </a:r>
            <a:endParaRPr lang="pl-PL" sz="320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071546"/>
            <a:ext cx="3186106" cy="5054617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pl-PL" sz="2600" dirty="0" smtClean="0"/>
              <a:t>Kujawy należą do obszarów, na których stwierdzono najstarsze w Polsce ślady </a:t>
            </a:r>
            <a:r>
              <a:rPr lang="pl-PL" sz="2600" dirty="0" smtClean="0"/>
              <a:t>osadnictwa.</a:t>
            </a:r>
            <a:endParaRPr lang="pl-PL" sz="2600" dirty="0" smtClean="0"/>
          </a:p>
          <a:p>
            <a:pPr>
              <a:lnSpc>
                <a:spcPct val="120000"/>
              </a:lnSpc>
            </a:pPr>
            <a:r>
              <a:rPr lang="pl-PL" sz="2600" dirty="0" smtClean="0"/>
              <a:t>Z Kujawami wiąże </a:t>
            </a:r>
            <a:r>
              <a:rPr lang="pl-PL" sz="2600" dirty="0" smtClean="0"/>
              <a:t>się plemię</a:t>
            </a:r>
            <a:r>
              <a:rPr lang="pl-PL" sz="2600" dirty="0" smtClean="0"/>
              <a:t> Goplan, których niektórzy badacze utożsamiają </a:t>
            </a:r>
            <a:r>
              <a:rPr lang="pl-PL" sz="2600" dirty="0" smtClean="0"/>
              <a:t>z</a:t>
            </a:r>
            <a:r>
              <a:rPr lang="pl-PL" sz="2600" dirty="0" smtClean="0"/>
              <a:t> Kujawianami. </a:t>
            </a:r>
          </a:p>
          <a:p>
            <a:pPr>
              <a:lnSpc>
                <a:spcPct val="120000"/>
              </a:lnSpc>
            </a:pPr>
            <a:r>
              <a:rPr lang="pl-PL" sz="2600" dirty="0" smtClean="0"/>
              <a:t>Żyzne gleby i obfite źródła solne Kujaw sprzyjały wczesnemu rozwoju osadnictwa i powstawaniu licznych </a:t>
            </a:r>
            <a:r>
              <a:rPr lang="pl-PL" sz="2600" dirty="0" smtClean="0"/>
              <a:t>grodów i </a:t>
            </a:r>
            <a:r>
              <a:rPr lang="pl-PL" sz="2600" dirty="0" smtClean="0"/>
              <a:t>miejsc wymiany handlowej. Na ziemiach tych powstały także pierwsze kościoły i klasztory (Mogilno, Kruszwica, Strzelno), będące wówczas ogniskami życia kulturalnego, a zachowane do dziś są jednymi z najstarszych zabytków architektury romańskiej w Polsce.</a:t>
            </a:r>
          </a:p>
          <a:p>
            <a:pPr>
              <a:lnSpc>
                <a:spcPct val="120000"/>
              </a:lnSpc>
            </a:pPr>
            <a:endParaRPr lang="pl-PL" dirty="0"/>
          </a:p>
        </p:txBody>
      </p:sp>
      <p:pic>
        <p:nvPicPr>
          <p:cNvPr id="7" name="Symbol zastępczy zawartości 6" descr="Kujawy_-_map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6182" y="1106650"/>
            <a:ext cx="4900618" cy="4185912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72705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Ziemia Chełmińska</a:t>
            </a:r>
            <a:endParaRPr lang="pl-PL" sz="2800" dirty="0"/>
          </a:p>
        </p:txBody>
      </p:sp>
      <p:pic>
        <p:nvPicPr>
          <p:cNvPr id="5" name="Symbol zastępczy zawartości 4" descr="1280px-Ziemia_Chełmińska_00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0496" y="928670"/>
            <a:ext cx="4812246" cy="4124314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000108"/>
            <a:ext cx="3008313" cy="5126055"/>
          </a:xfrm>
        </p:spPr>
        <p:txBody>
          <a:bodyPr>
            <a:normAutofit/>
          </a:bodyPr>
          <a:lstStyle/>
          <a:p>
            <a:r>
              <a:rPr lang="pl-PL" dirty="0" smtClean="0"/>
              <a:t>Ziemia chełmińska była historycznie pierwszą, na którą w 1231 r. sprowadzeni zostali Krzyżacy dla obrony przed Prusami. </a:t>
            </a:r>
            <a:r>
              <a:rPr lang="pl-PL" dirty="0" smtClean="0"/>
              <a:t>W </a:t>
            </a:r>
            <a:r>
              <a:rPr lang="pl-PL" dirty="0" smtClean="0"/>
              <a:t>1231 r. niewielki oddział krzyżacki osiedlił się w Toruniu. Krzyżacy na podstawie sfałszowanego dokumentu, tzw. falsyfikatu kruszwickiego, z 1230 roku (rzekomo nadającego im ziemię chełmińską w wieczyste posiadanie, a nie w dzierżawę), uzyskali w 1234 r. bullę papieża Grzegorza IX, który uznał suwerenną władzę Krzyżaków w ziemi chełmińskiej. Dodatkowo na skutek starań Krzyżaków cesarz Fryderyk II wydał im w 1235 roku tzw. Złotą Bullę z </a:t>
            </a:r>
            <a:r>
              <a:rPr lang="pl-PL" dirty="0" err="1" smtClean="0"/>
              <a:t>Rimin</a:t>
            </a:r>
            <a:r>
              <a:rPr lang="pl-PL" dirty="0" smtClean="0"/>
              <a:t>, </a:t>
            </a:r>
            <a:r>
              <a:rPr lang="pl-PL" dirty="0" smtClean="0"/>
              <a:t>która potwierdzała nadanie Krzyżakom ziemi chełmińskiej, jednak nie jako lenna nadanego im przez Konrada Mazowieckiego, ale jako własności.</a:t>
            </a:r>
            <a:endParaRPr lang="pl-PL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72705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Ziemia Dobrzyńska</a:t>
            </a:r>
            <a:endParaRPr lang="pl-PL" sz="2800" dirty="0"/>
          </a:p>
        </p:txBody>
      </p:sp>
      <p:pic>
        <p:nvPicPr>
          <p:cNvPr id="5" name="Symbol zastępczy zawartości 4" descr="740px-POL_powiat_lipnowski_COA.svg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0495" y="273050"/>
            <a:ext cx="4666321" cy="5853113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000108"/>
            <a:ext cx="3008313" cy="5126055"/>
          </a:xfrm>
        </p:spPr>
        <p:txBody>
          <a:bodyPr>
            <a:noAutofit/>
          </a:bodyPr>
          <a:lstStyle/>
          <a:p>
            <a:r>
              <a:rPr lang="pl-PL" sz="1600" dirty="0" smtClean="0"/>
              <a:t>We wczesnym</a:t>
            </a:r>
            <a:r>
              <a:rPr lang="pl-PL" sz="1600" dirty="0" smtClean="0"/>
              <a:t> </a:t>
            </a:r>
            <a:r>
              <a:rPr lang="pl-PL" sz="1600" dirty="0" smtClean="0"/>
              <a:t>średniowieczu należała </a:t>
            </a:r>
            <a:r>
              <a:rPr lang="pl-PL" sz="1600" dirty="0" smtClean="0"/>
              <a:t>do Mazowsza. Konrad Mazowiecki w 1222 roku nadał Dobrzyń nad Wisłą i jego okolice zakonowi Rycerzy Chrystusowych (Braci Dobrzyńskich), a w 1228 roku nadał im w całości kasztelanię dobrzyńską. Natomiast w </a:t>
            </a:r>
            <a:r>
              <a:rPr lang="pl-PL" sz="1600" u="sng" dirty="0" smtClean="0"/>
              <a:t>1226</a:t>
            </a:r>
            <a:r>
              <a:rPr lang="pl-PL" sz="1600" dirty="0" smtClean="0"/>
              <a:t> roku zostali sprowadzeni Krzyżacy, którzy w dwa lata później otrzymali ziemię chełmińską. Gdy Bracia Dobrzyńscy połączyli się z Krzyżakami, Konrad nalegał na zwrot kasztelanii dobrzyńskiej. W 1235 odzyskał ją, ale musiał się zrzec ziemi chełmińskiej na rzecz Krzyżaków. Ziemią dobrzyńską władali potem potomkowie Konrada.</a:t>
            </a:r>
            <a:endParaRPr lang="pl-PL" sz="1600" dirty="0"/>
          </a:p>
        </p:txBody>
      </p:sp>
    </p:spTree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600" dirty="0" smtClean="0"/>
              <a:t>Prusy Królewskie</a:t>
            </a:r>
            <a:endParaRPr lang="pl-PL" sz="3600" dirty="0"/>
          </a:p>
        </p:txBody>
      </p:sp>
      <p:pic>
        <p:nvPicPr>
          <p:cNvPr id="5" name="Symbol zastępczy zawartości 4" descr="Prusy_podzial.svg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5050" y="1156755"/>
            <a:ext cx="5111750" cy="4085703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l-PL" sz="1600" dirty="0" smtClean="0"/>
              <a:t>Prusy Królewskie początkowo miały </a:t>
            </a:r>
            <a:r>
              <a:rPr lang="pl-PL" sz="1600" dirty="0" smtClean="0"/>
              <a:t>autonomię </a:t>
            </a:r>
            <a:r>
              <a:rPr lang="pl-PL" sz="1600" dirty="0" smtClean="0"/>
              <a:t>i były rządzone przez radę, składającą się z przedstawicieli tzw. stanów pruskich, na czele których stał biskup warmiński. Rada ta podlegała królowi. Dużą rolę w radzie odgrywały najbogatsze miasta, tzw. </a:t>
            </a:r>
            <a:r>
              <a:rPr lang="pl-PL" sz="1600" i="1" dirty="0" smtClean="0"/>
              <a:t>wielkie miasta pruskie</a:t>
            </a:r>
            <a:r>
              <a:rPr lang="pl-PL" sz="1600" dirty="0" smtClean="0"/>
              <a:t>: (Toruń, Gdańsk, Elbląg), które posiadały tam swych przedstawicieli, a także same posiadały dużą autonomię i przywileje prawno-ustrojowe (Korektura pruska).</a:t>
            </a:r>
            <a:endParaRPr lang="pl-PL" sz="1600" dirty="0" smtClean="0"/>
          </a:p>
          <a:p>
            <a:endParaRPr lang="pl-PL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798496"/>
          </a:xfrm>
        </p:spPr>
        <p:txBody>
          <a:bodyPr>
            <a:normAutofit/>
          </a:bodyPr>
          <a:lstStyle/>
          <a:p>
            <a:r>
              <a:rPr lang="pl-PL" sz="2800" dirty="0" smtClean="0"/>
              <a:t>Stare Miasto Toruń</a:t>
            </a:r>
            <a:endParaRPr lang="pl-PL" sz="280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071546"/>
            <a:ext cx="3008313" cy="5054617"/>
          </a:xfrm>
        </p:spPr>
        <p:txBody>
          <a:bodyPr>
            <a:noAutofit/>
          </a:bodyPr>
          <a:lstStyle/>
          <a:p>
            <a:r>
              <a:rPr lang="pl-PL" sz="1600" dirty="0" smtClean="0"/>
              <a:t>Pierwsze kamienice murowane pojawiły się w końcu XIII w., w XIV w. większość, a w końcu XV w. prawie wszystkie były już zbudowane z cegły. Od XVI do XVIII w. zmiany w zabudowie były wynikiem stopniowych przebudów w stylach renesansowym, barokowym i klasycystycznym</a:t>
            </a:r>
            <a:r>
              <a:rPr lang="pl-PL" sz="1600" dirty="0" smtClean="0"/>
              <a:t>.</a:t>
            </a:r>
            <a:endParaRPr lang="pl-PL" sz="1600" dirty="0" smtClean="0"/>
          </a:p>
          <a:p>
            <a:r>
              <a:rPr lang="pl-PL" sz="1600" dirty="0" smtClean="0"/>
              <a:t>Znaczne zniszczenia były skutkiem ostrzału w czasie oblężenia przez Szwedów w 1703 r. Uległ wtedy spaleniu Ratusz, a wiele kamienic legło w gruzach, m.in. w zachodniej pierzei Rynku Staromiejskiego, gdzie w XVIII w. zbudowano kościół ewangelicki (obecnie kościół Ducha Św.). </a:t>
            </a:r>
            <a:endParaRPr lang="pl-PL" sz="1600" dirty="0"/>
          </a:p>
        </p:txBody>
      </p:sp>
      <p:pic>
        <p:nvPicPr>
          <p:cNvPr id="9" name="Symbol zastępczy zawartości 8" descr="393px-Toruń_-_kościół_św._Ducha,_Rynek_Staromiejski_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0830" y="273050"/>
            <a:ext cx="3840189" cy="5853113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Zamek Krzyżacki w Malborku</a:t>
            </a:r>
            <a:endParaRPr lang="pl-PL" dirty="0"/>
          </a:p>
        </p:txBody>
      </p:sp>
      <p:pic>
        <p:nvPicPr>
          <p:cNvPr id="5" name="Symbol zastępczy zawartości 4" descr="Panorama_of_Malbork_Castle,_part_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0496" y="857232"/>
            <a:ext cx="4594648" cy="4572032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Krzyżacy na terenie Prus wybudowali około 200 zamków. Powstały w większości w drugiej połowie XIV w. Najstarsze pochodzą z XIII w. Budowane były z drewnianych bali, ziemi i gliny, a później z cegły i polnych kamieni[1].</a:t>
            </a:r>
          </a:p>
          <a:p>
            <a:endParaRPr lang="pl-PL" dirty="0" smtClean="0"/>
          </a:p>
          <a:p>
            <a:r>
              <a:rPr lang="pl-PL" dirty="0" smtClean="0"/>
              <a:t>W XIV w. wykształciła się typowa forma krzyżackiego zamku, składającego się z gospodarczego podzamcza i domu zakonnego – zamku właściwego – posadowionego na planie kwadratu lub prostokąta, na podmurówce z kamieni. Zamek właściwy mieścił magazyny, pomieszczenia gospodarcze i mieszkalne. Budynek zwykle trzykondygnacyjny. Otoczony był dziedzińcem wewnętrznym z dwukondygnacyjnym gankiem.</a:t>
            </a:r>
            <a:endParaRPr lang="pl-PL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302</Words>
  <Application>Microsoft Office PowerPoint</Application>
  <PresentationFormat>Pokaz na ekranie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Motyw pakietu Office</vt:lpstr>
      <vt:lpstr>Województwo Kujawsko-Pomorskie</vt:lpstr>
      <vt:lpstr>Herb województwa kujawsko-pomorskiego</vt:lpstr>
      <vt:lpstr>Flaga województwa  kujawsko-pomorskiego</vt:lpstr>
      <vt:lpstr>Kujawy</vt:lpstr>
      <vt:lpstr>Ziemia Chełmińska</vt:lpstr>
      <vt:lpstr>Ziemia Dobrzyńska</vt:lpstr>
      <vt:lpstr>Prusy Królewskie</vt:lpstr>
      <vt:lpstr>Stare Miasto Toruń</vt:lpstr>
      <vt:lpstr>Zamek Krzyżacki w Malborku</vt:lpstr>
      <vt:lpstr>Biskupin</vt:lpstr>
      <vt:lpstr>Autor: A.Bernaciak , klasa IV</vt:lpstr>
    </vt:vector>
  </TitlesOfParts>
  <Company>qq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Województwo Kujawsko-Pomorskie</dc:title>
  <dc:creator>Klasa 4</dc:creator>
  <cp:lastModifiedBy>MADZIA GORTATOWSKA</cp:lastModifiedBy>
  <cp:revision>14</cp:revision>
  <dcterms:created xsi:type="dcterms:W3CDTF">2018-04-05T11:44:52Z</dcterms:created>
  <dcterms:modified xsi:type="dcterms:W3CDTF">2018-07-03T16:16:31Z</dcterms:modified>
</cp:coreProperties>
</file>