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2" r:id="rId6"/>
    <p:sldId id="263" r:id="rId7"/>
    <p:sldId id="265" r:id="rId8"/>
    <p:sldId id="264" r:id="rId9"/>
    <p:sldId id="266" r:id="rId10"/>
    <p:sldId id="267" r:id="rId11"/>
    <p:sldId id="268" r:id="rId12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100" d="100"/>
          <a:sy n="100" d="100"/>
        </p:scale>
        <p:origin x="-946" y="28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A29BFA-CD56-49BE-A534-DC7A88C605F9}" type="datetimeFigureOut">
              <a:rPr lang="pl-PL" smtClean="0"/>
              <a:pPr/>
              <a:t>06.07.2018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2153E2-E10F-4C17-A7DF-ABE899A298BB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A29BFA-CD56-49BE-A534-DC7A88C605F9}" type="datetimeFigureOut">
              <a:rPr lang="pl-PL" smtClean="0"/>
              <a:pPr/>
              <a:t>06.07.2018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2153E2-E10F-4C17-A7DF-ABE899A298BB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A29BFA-CD56-49BE-A534-DC7A88C605F9}" type="datetimeFigureOut">
              <a:rPr lang="pl-PL" smtClean="0"/>
              <a:pPr/>
              <a:t>06.07.2018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2153E2-E10F-4C17-A7DF-ABE899A298BB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A29BFA-CD56-49BE-A534-DC7A88C605F9}" type="datetimeFigureOut">
              <a:rPr lang="pl-PL" smtClean="0"/>
              <a:pPr/>
              <a:t>06.07.2018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2153E2-E10F-4C17-A7DF-ABE899A298BB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A29BFA-CD56-49BE-A534-DC7A88C605F9}" type="datetimeFigureOut">
              <a:rPr lang="pl-PL" smtClean="0"/>
              <a:pPr/>
              <a:t>06.07.2018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2153E2-E10F-4C17-A7DF-ABE899A298BB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A29BFA-CD56-49BE-A534-DC7A88C605F9}" type="datetimeFigureOut">
              <a:rPr lang="pl-PL" smtClean="0"/>
              <a:pPr/>
              <a:t>06.07.2018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2153E2-E10F-4C17-A7DF-ABE899A298BB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A29BFA-CD56-49BE-A534-DC7A88C605F9}" type="datetimeFigureOut">
              <a:rPr lang="pl-PL" smtClean="0"/>
              <a:pPr/>
              <a:t>06.07.2018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2153E2-E10F-4C17-A7DF-ABE899A298BB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A29BFA-CD56-49BE-A534-DC7A88C605F9}" type="datetimeFigureOut">
              <a:rPr lang="pl-PL" smtClean="0"/>
              <a:pPr/>
              <a:t>06.07.2018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2153E2-E10F-4C17-A7DF-ABE899A298BB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A29BFA-CD56-49BE-A534-DC7A88C605F9}" type="datetimeFigureOut">
              <a:rPr lang="pl-PL" smtClean="0"/>
              <a:pPr/>
              <a:t>06.07.2018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2153E2-E10F-4C17-A7DF-ABE899A298BB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A29BFA-CD56-49BE-A534-DC7A88C605F9}" type="datetimeFigureOut">
              <a:rPr lang="pl-PL" smtClean="0"/>
              <a:pPr/>
              <a:t>06.07.2018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2153E2-E10F-4C17-A7DF-ABE899A298BB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A29BFA-CD56-49BE-A534-DC7A88C605F9}" type="datetimeFigureOut">
              <a:rPr lang="pl-PL" smtClean="0"/>
              <a:pPr/>
              <a:t>06.07.2018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2153E2-E10F-4C17-A7DF-ABE899A298BB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A29BFA-CD56-49BE-A534-DC7A88C605F9}" type="datetimeFigureOut">
              <a:rPr lang="pl-PL" smtClean="0"/>
              <a:pPr/>
              <a:t>06.07.2018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2153E2-E10F-4C17-A7DF-ABE899A298BB}" type="slidenum">
              <a:rPr lang="pl-PL" smtClean="0"/>
              <a:pPr/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28596" y="785794"/>
            <a:ext cx="8229600" cy="4000504"/>
          </a:xfrm>
        </p:spPr>
        <p:txBody>
          <a:bodyPr>
            <a:normAutofit fontScale="90000"/>
          </a:bodyPr>
          <a:lstStyle/>
          <a:p>
            <a:r>
              <a:rPr lang="pl-PL" b="1" dirty="0" smtClean="0"/>
              <a:t>         </a:t>
            </a:r>
            <a:r>
              <a:rPr lang="pl-PL" b="1" dirty="0" smtClean="0"/>
              <a:t/>
            </a:r>
            <a:br>
              <a:rPr lang="pl-PL" b="1" dirty="0" smtClean="0"/>
            </a:br>
            <a:r>
              <a:rPr lang="pl-PL" b="1" dirty="0" smtClean="0"/>
              <a:t>Prezentacja </a:t>
            </a:r>
            <a:r>
              <a:rPr lang="pl-PL" b="1" dirty="0" smtClean="0"/>
              <a:t>Województwa </a:t>
            </a:r>
            <a:r>
              <a:rPr lang="pl-PL" b="1" dirty="0" smtClean="0"/>
              <a:t>Świętokrzyskiego</a:t>
            </a:r>
            <a:r>
              <a:rPr lang="pl-PL" b="1" dirty="0" smtClean="0"/>
              <a:t/>
            </a:r>
            <a:br>
              <a:rPr lang="pl-PL" b="1" dirty="0" smtClean="0"/>
            </a:br>
            <a:r>
              <a:rPr lang="pl-PL" dirty="0" smtClean="0"/>
              <a:t/>
            </a:r>
            <a:br>
              <a:rPr lang="pl-PL" dirty="0" smtClean="0"/>
            </a:br>
            <a:r>
              <a:rPr lang="pl-PL" sz="3600" dirty="0" smtClean="0"/>
              <a:t>Elementy </a:t>
            </a:r>
            <a:r>
              <a:rPr lang="pl-PL" sz="3600" dirty="0" smtClean="0"/>
              <a:t>historyczne</a:t>
            </a:r>
            <a:br>
              <a:rPr lang="pl-PL" sz="3600" dirty="0" smtClean="0"/>
            </a:br>
            <a:r>
              <a:rPr lang="pl-PL" sz="3600" dirty="0" smtClean="0"/>
              <a:t/>
            </a:r>
            <a:br>
              <a:rPr lang="pl-PL" sz="3600" dirty="0" smtClean="0"/>
            </a:br>
            <a:r>
              <a:rPr lang="pl-PL" sz="3600" dirty="0" smtClean="0"/>
              <a:t/>
            </a:r>
            <a:br>
              <a:rPr lang="pl-PL" sz="3600" dirty="0" smtClean="0"/>
            </a:br>
            <a:r>
              <a:rPr lang="pl-PL" dirty="0" smtClean="0"/>
              <a:t/>
            </a:r>
            <a:br>
              <a:rPr lang="pl-PL" dirty="0" smtClean="0"/>
            </a:br>
            <a:endParaRPr lang="pl-PL" dirty="0"/>
          </a:p>
        </p:txBody>
      </p:sp>
      <p:pic>
        <p:nvPicPr>
          <p:cNvPr id="4" name="Symbol zastępczy zawartości 3" descr="pobrane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071670" y="3954690"/>
            <a:ext cx="3500462" cy="232095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122" name="AutoShape 2" descr="Znalezione obrazy dla zapytania herb województwa świętokrzyskieg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sp>
        <p:nvSpPr>
          <p:cNvPr id="5124" name="AutoShape 4" descr="Znalezione obrazy dla zapytania herb województwa świętokrzyskieg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sp>
        <p:nvSpPr>
          <p:cNvPr id="5126" name="AutoShape 6" descr="Znalezione obrazy dla zapytania herb województwa świętokrzyskieg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3D4A8"/>
            </a:gs>
            <a:gs pos="25000">
              <a:srgbClr val="21D6E0"/>
            </a:gs>
            <a:gs pos="75000">
              <a:srgbClr val="0087E6"/>
            </a:gs>
            <a:gs pos="100000">
              <a:srgbClr val="005CBF"/>
            </a:gs>
          </a:gsLst>
          <a:lin ang="81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Zamek królewski w Sandomierzu</a:t>
            </a:r>
            <a:endParaRPr lang="pl-PL" dirty="0"/>
          </a:p>
        </p:txBody>
      </p:sp>
      <p:pic>
        <p:nvPicPr>
          <p:cNvPr id="5" name="Symbol zastępczy zawartości 4" descr="1024px-Polska_Sandomierz_025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89724" y="1282701"/>
            <a:ext cx="4797076" cy="364649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114668" cy="4691063"/>
          </a:xfrm>
        </p:spPr>
        <p:txBody>
          <a:bodyPr>
            <a:normAutofit fontScale="92500"/>
          </a:bodyPr>
          <a:lstStyle/>
          <a:p>
            <a:r>
              <a:rPr lang="pl-PL" dirty="0" smtClean="0"/>
              <a:t> – budowla wzniesiona na skarpie </a:t>
            </a:r>
            <a:r>
              <a:rPr lang="pl-PL" dirty="0" smtClean="0"/>
              <a:t>w</a:t>
            </a:r>
            <a:r>
              <a:rPr lang="pl-PL" dirty="0" smtClean="0"/>
              <a:t> Sandomierzu przez Kazimierza Wielkiego, rozbudowana w XVI </a:t>
            </a:r>
            <a:r>
              <a:rPr lang="pl-PL" dirty="0" smtClean="0"/>
              <a:t>wieku. </a:t>
            </a:r>
            <a:r>
              <a:rPr lang="pl-PL" dirty="0" smtClean="0"/>
              <a:t>Kazimierz Wielki był na zamku w Sandomierzu 18 razy i łącznie spędził na nim 25 miesięcy. W czasie Potopu szwedzkiego zamek i miasto zostały 13 października 1655 roku zajęte przez wojska szwedzkie pod dowództwem gen. Roberta Douglasa. 1 lutego 1656 roku Stefan Czarniecki odbił miasto, ale nie zdołał zająć zamku. W związku z atakami wojsk Czarnieckiego i hetmana Jerzego Lubomirskiego szwedzka załoga zamku z komendantem </a:t>
            </a:r>
            <a:r>
              <a:rPr lang="pl-PL" dirty="0" err="1" smtClean="0"/>
              <a:t>płk</a:t>
            </a:r>
            <a:r>
              <a:rPr lang="pl-PL" dirty="0" smtClean="0"/>
              <a:t>. </a:t>
            </a:r>
            <a:r>
              <a:rPr lang="pl-PL" dirty="0" err="1" smtClean="0"/>
              <a:t>Sinclerem</a:t>
            </a:r>
            <a:r>
              <a:rPr lang="pl-PL" dirty="0" smtClean="0"/>
              <a:t> otrzymała od przebywającego w pobliżu króla Szwecji Karola X Gustawa rozkaz ewakuacji i wysadzenia zamku. </a:t>
            </a:r>
            <a:r>
              <a:rPr lang="pl-PL" dirty="0" smtClean="0"/>
              <a:t>Ocalało </a:t>
            </a:r>
            <a:r>
              <a:rPr lang="pl-PL" dirty="0" smtClean="0"/>
              <a:t>wówczas jedynie skrzydło zachodnie, które jest jedyną pozostałością dawnej warowni.</a:t>
            </a:r>
            <a:r>
              <a:rPr lang="pl-PL" dirty="0" smtClean="0"/>
              <a:t> Po</a:t>
            </a:r>
            <a:r>
              <a:rPr lang="pl-PL" dirty="0" smtClean="0"/>
              <a:t> trzecim rozbiorze Polski zaborcze władze austriackie przeznaczyły budynek zamkowy na więzienie i siedzibę sądu </a:t>
            </a:r>
            <a:r>
              <a:rPr lang="pl-PL" dirty="0" smtClean="0"/>
              <a:t>kryminalnego.</a:t>
            </a:r>
            <a:endParaRPr lang="pl-PL" dirty="0" smtClean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3D4A8"/>
            </a:gs>
            <a:gs pos="25000">
              <a:srgbClr val="21D6E0"/>
            </a:gs>
            <a:gs pos="75000">
              <a:srgbClr val="0087E6"/>
            </a:gs>
            <a:gs pos="100000">
              <a:srgbClr val="005CBF"/>
            </a:gs>
          </a:gsLst>
          <a:lin ang="189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71472" y="4500570"/>
            <a:ext cx="8229600" cy="1143000"/>
          </a:xfrm>
        </p:spPr>
        <p:txBody>
          <a:bodyPr>
            <a:noAutofit/>
          </a:bodyPr>
          <a:lstStyle/>
          <a:p>
            <a:pPr algn="l"/>
            <a:r>
              <a:rPr lang="pl-PL" sz="3200" b="1" dirty="0" smtClean="0"/>
              <a:t>Autorzy: </a:t>
            </a:r>
            <a:r>
              <a:rPr lang="pl-PL" sz="3200" b="1" dirty="0" err="1" smtClean="0"/>
              <a:t>Z.Kozikowska</a:t>
            </a:r>
            <a:r>
              <a:rPr lang="pl-PL" sz="3200" b="1" dirty="0" smtClean="0"/>
              <a:t>, </a:t>
            </a:r>
            <a:r>
              <a:rPr lang="pl-PL" sz="3200" b="1" dirty="0" err="1" smtClean="0"/>
              <a:t>M.Smolarczyk</a:t>
            </a:r>
            <a:r>
              <a:rPr lang="pl-PL" sz="3200" b="1" dirty="0" smtClean="0"/>
              <a:t> klasa IV</a:t>
            </a:r>
            <a:endParaRPr lang="pl-PL" sz="3200" b="1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3D4A8"/>
            </a:gs>
            <a:gs pos="25000">
              <a:srgbClr val="21D6E0"/>
            </a:gs>
            <a:gs pos="75000">
              <a:srgbClr val="0087E6"/>
            </a:gs>
            <a:gs pos="100000">
              <a:srgbClr val="005CBF"/>
            </a:gs>
          </a:gsLst>
          <a:lin ang="162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441438"/>
          </a:xfrm>
        </p:spPr>
        <p:txBody>
          <a:bodyPr>
            <a:noAutofit/>
          </a:bodyPr>
          <a:lstStyle/>
          <a:p>
            <a:r>
              <a:rPr lang="pl-PL" sz="2400" dirty="0" smtClean="0"/>
              <a:t>Informacje ogólne o regionie Świętokrzyskim</a:t>
            </a:r>
            <a:endParaRPr lang="pl-PL" sz="24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pl-PL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785926"/>
            <a:ext cx="3008313" cy="4340237"/>
          </a:xfrm>
        </p:spPr>
        <p:txBody>
          <a:bodyPr>
            <a:normAutofit/>
          </a:bodyPr>
          <a:lstStyle/>
          <a:p>
            <a:r>
              <a:rPr lang="pl-PL" sz="2000" dirty="0"/>
              <a:t>Dzieje Ziemi Świętokrzyskiej związane są z początkami Państwa Polskiego. Tu bowiem powstawały pierwsze osady ludów słowiańskich, z których prastara Wiślica urosła do rangi stolicy państwa </a:t>
            </a:r>
            <a:r>
              <a:rPr lang="pl-PL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Wiślan</a:t>
            </a:r>
            <a:r>
              <a:rPr lang="pl-PL" sz="2000" dirty="0"/>
              <a:t>.</a:t>
            </a:r>
            <a:r>
              <a:rPr lang="pl-PL" sz="2000" dirty="0" smtClean="0"/>
              <a:t> </a:t>
            </a:r>
            <a:endParaRPr lang="pl-PL" sz="2000" dirty="0"/>
          </a:p>
        </p:txBody>
      </p:sp>
      <p:pic>
        <p:nvPicPr>
          <p:cNvPr id="1026" name="Picture 2" descr="C:\Documents and Settings\Klasa 4\Pulpit\świętokrzyski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868" y="1643050"/>
            <a:ext cx="5143536" cy="335758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3D4A8"/>
            </a:gs>
            <a:gs pos="25000">
              <a:srgbClr val="21D6E0"/>
            </a:gs>
            <a:gs pos="75000">
              <a:srgbClr val="0087E6"/>
            </a:gs>
            <a:gs pos="100000">
              <a:srgbClr val="005CBF"/>
            </a:gs>
          </a:gsLst>
          <a:lin ang="108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57158" y="285728"/>
            <a:ext cx="3008313" cy="1162050"/>
          </a:xfrm>
        </p:spPr>
        <p:txBody>
          <a:bodyPr>
            <a:noAutofit/>
          </a:bodyPr>
          <a:lstStyle/>
          <a:p>
            <a:r>
              <a:rPr lang="pl-PL" sz="2400" dirty="0" smtClean="0"/>
              <a:t>Klasztor Benedyktyński na Łysej Górze</a:t>
            </a:r>
            <a:endParaRPr lang="pl-PL" sz="2400" dirty="0"/>
          </a:p>
        </p:txBody>
      </p:sp>
      <p:pic>
        <p:nvPicPr>
          <p:cNvPr id="6" name="Symbol zastępczy zawartości 5" descr="d88i2669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929058" y="1285860"/>
            <a:ext cx="4676659" cy="375931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pl-PL" sz="1800" dirty="0" smtClean="0"/>
              <a:t>Założony w XII wieku benedyktyński klasztor na Łysej Górze, z pierwszymi w Polsce relikwiami Krzyża Świętego, był do XVII wieku największym sanktuarium w kraju. Pielgrzymowali do niego polscy królowie i książęta. Góra, nazwana później Świętym Krzyżem, dała nazwę całemu łańcuchowi górskiemu oraz stała się z czasem symbolem całego regionu. </a:t>
            </a:r>
            <a:endParaRPr lang="pl-PL" sz="1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rgbClr val="03D4A8"/>
            </a:gs>
            <a:gs pos="25000">
              <a:srgbClr val="21D6E0"/>
            </a:gs>
            <a:gs pos="75000">
              <a:srgbClr val="0087E6"/>
            </a:gs>
            <a:gs pos="100000">
              <a:srgbClr val="005CBF"/>
            </a:gs>
          </a:gsLst>
          <a:lin ang="16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3200" dirty="0" err="1" smtClean="0"/>
              <a:t>Krzyżtopór</a:t>
            </a:r>
            <a:r>
              <a:rPr lang="pl-PL" b="0" dirty="0" smtClean="0"/>
              <a:t/>
            </a:r>
            <a:br>
              <a:rPr lang="pl-PL" b="0" dirty="0" smtClean="0"/>
            </a:br>
            <a:endParaRPr lang="pl-PL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114668" cy="4922858"/>
          </a:xfrm>
        </p:spPr>
        <p:txBody>
          <a:bodyPr>
            <a:normAutofit lnSpcReduction="10000"/>
          </a:bodyPr>
          <a:lstStyle/>
          <a:p>
            <a:r>
              <a:rPr lang="pl-PL" sz="1600" dirty="0" smtClean="0"/>
              <a:t>Zbudowany w latach 1627–1644 przez wojewodę Krzysztofa Ossolińskiego; nigdy nie został w pełni ukończony. Jest to obszerny zamek w stylu włoskim typu </a:t>
            </a:r>
            <a:r>
              <a:rPr lang="pl-PL" sz="1600" dirty="0" err="1" smtClean="0"/>
              <a:t>palazzo</a:t>
            </a:r>
            <a:r>
              <a:rPr lang="pl-PL" sz="1600" dirty="0" smtClean="0"/>
              <a:t> </a:t>
            </a:r>
            <a:r>
              <a:rPr lang="pl-PL" sz="1600" dirty="0" err="1" smtClean="0"/>
              <a:t>in</a:t>
            </a:r>
            <a:r>
              <a:rPr lang="pl-PL" sz="1600" dirty="0" smtClean="0"/>
              <a:t> </a:t>
            </a:r>
            <a:r>
              <a:rPr lang="pl-PL" sz="1600" dirty="0" err="1" smtClean="0"/>
              <a:t>fortezza</a:t>
            </a:r>
            <a:r>
              <a:rPr lang="pl-PL" sz="1600" dirty="0" smtClean="0"/>
              <a:t>. W 1894 roku Stanisław </a:t>
            </a:r>
            <a:r>
              <a:rPr lang="pl-PL" sz="1600" dirty="0" err="1" smtClean="0"/>
              <a:t>Tomkowicz</a:t>
            </a:r>
            <a:r>
              <a:rPr lang="pl-PL" sz="1600" dirty="0" smtClean="0"/>
              <a:t> przypisał autorstwo projektu budowniczemu znanemu jako </a:t>
            </a:r>
            <a:r>
              <a:rPr lang="pl-PL" sz="1600" dirty="0" err="1" smtClean="0"/>
              <a:t>Lauretius</a:t>
            </a:r>
            <a:r>
              <a:rPr lang="pl-PL" sz="1600" dirty="0" smtClean="0"/>
              <a:t> de </a:t>
            </a:r>
            <a:r>
              <a:rPr lang="pl-PL" sz="1600" dirty="0" err="1" smtClean="0"/>
              <a:t>Sente</a:t>
            </a:r>
            <a:r>
              <a:rPr lang="pl-PL" sz="1600" dirty="0" smtClean="0"/>
              <a:t> (Wawrzyniec Senes). Od strony północnej przylegały do zamku ogrody w stylu włoskim.</a:t>
            </a:r>
          </a:p>
          <a:p>
            <a:r>
              <a:rPr lang="pl-PL" sz="1600" dirty="0" smtClean="0"/>
              <a:t>Historia autorstwa projektu pałacu i jego kształtu pozostaje wciąż nie do końca poznana. </a:t>
            </a:r>
            <a:r>
              <a:rPr lang="pl-PL" sz="1600" dirty="0" smtClean="0"/>
              <a:t>Brak </a:t>
            </a:r>
            <a:r>
              <a:rPr lang="pl-PL" sz="1600" dirty="0" smtClean="0"/>
              <a:t>zachowanych planów budowy oraz sztychów sprzed przebudowy w XVIII wieku uniemożliwia dziś faktyczne odtworzenie wizerunku zamku z połowy XVII wieku.</a:t>
            </a:r>
          </a:p>
          <a:p>
            <a:endParaRPr lang="pl-PL" u="sng" dirty="0" smtClean="0"/>
          </a:p>
        </p:txBody>
      </p:sp>
      <p:pic>
        <p:nvPicPr>
          <p:cNvPr id="6" name="Symbol zastępczy zawartości 5" descr="Krzyżtopór_w_Ujeździe_20140427_229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575050" y="1428736"/>
            <a:ext cx="5111750" cy="295296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3D4A8"/>
            </a:gs>
            <a:gs pos="25000">
              <a:srgbClr val="21D6E0"/>
            </a:gs>
            <a:gs pos="75000">
              <a:srgbClr val="0087E6"/>
            </a:gs>
            <a:gs pos="100000">
              <a:srgbClr val="005CB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dirty="0" smtClean="0"/>
              <a:t>Zamek w Chęcinach</a:t>
            </a:r>
            <a:endParaRPr lang="pl-PL" sz="3200" dirty="0"/>
          </a:p>
        </p:txBody>
      </p:sp>
      <p:pic>
        <p:nvPicPr>
          <p:cNvPr id="7" name="Symbol zastępczy zawartości 6" descr="thumb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75050" y="2134658"/>
            <a:ext cx="5111750" cy="212989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pl-PL" sz="1600" dirty="0" smtClean="0"/>
              <a:t>Ziemia ta była świadkiem wielu wydarzeń, trwale zapisanych w annałach historii. W 1347 roku król Kazimierz Wielki ogłosił w Wiślicy słynne statuty, czyli pierwsze spisane polskie prawa. „Zjazd ziem polskich" na zamku w Chęcinach w 1331 roku uważany jest za początek przyszłych sejmów. W XVI i XVII wieku powstały na </a:t>
            </a:r>
            <a:r>
              <a:rPr lang="pl-PL" sz="1600" dirty="0" err="1" smtClean="0"/>
              <a:t>Ponidziu</a:t>
            </a:r>
            <a:r>
              <a:rPr lang="pl-PL" sz="1600" dirty="0" smtClean="0"/>
              <a:t> główne ośrodki ruchu reformacyjnego. Tu tworzono pierwsze szkoły z polskim językiem wykładowym, wydawano pierwsze polskie książki i drukowano tłumaczenia Biblii.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3D4A8"/>
            </a:gs>
            <a:gs pos="25000">
              <a:srgbClr val="21D6E0"/>
            </a:gs>
            <a:gs pos="75000">
              <a:srgbClr val="0087E6"/>
            </a:gs>
            <a:gs pos="100000">
              <a:srgbClr val="005CBF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2400" dirty="0" smtClean="0"/>
              <a:t>Pałac Biskupów Krakowskich </a:t>
            </a:r>
            <a:endParaRPr lang="pl-PL" sz="2400" dirty="0"/>
          </a:p>
        </p:txBody>
      </p:sp>
      <p:pic>
        <p:nvPicPr>
          <p:cNvPr id="5" name="Symbol zastępczy zawartości 4" descr="1280px-Kielce06DSC_0234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57620" y="1357298"/>
            <a:ext cx="4986605" cy="326077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/>
        <p:txBody>
          <a:bodyPr>
            <a:normAutofit fontScale="92500" lnSpcReduction="20000"/>
          </a:bodyPr>
          <a:lstStyle/>
          <a:p>
            <a:r>
              <a:rPr lang="pl-PL" dirty="0" smtClean="0"/>
              <a:t>–</a:t>
            </a:r>
            <a:r>
              <a:rPr lang="pl-PL" dirty="0" smtClean="0"/>
              <a:t> barokowy pałac w Kielcach, była rezydencja biskupów krakowskich. Najlepiej zachowana oryginalna wczesnobarokowa rezydencja pałacowa z 1 </a:t>
            </a:r>
            <a:r>
              <a:rPr lang="pl-PL" dirty="0" err="1" smtClean="0"/>
              <a:t>poł</a:t>
            </a:r>
            <a:r>
              <a:rPr lang="pl-PL" dirty="0" smtClean="0"/>
              <a:t>. XVII wieku w Polsce.</a:t>
            </a:r>
          </a:p>
          <a:p>
            <a:r>
              <a:rPr lang="pl-PL" dirty="0" smtClean="0"/>
              <a:t>Wzniesiono </a:t>
            </a:r>
            <a:r>
              <a:rPr lang="pl-PL" dirty="0" smtClean="0"/>
              <a:t>ją na Wzgórzu Katedralnym z inicjatywy i prywatnych funduszy kanclerza wielkiego koronnego i biskupa krakowskiego Jakuba </a:t>
            </a:r>
            <a:r>
              <a:rPr lang="pl-PL" dirty="0" err="1" smtClean="0"/>
              <a:t>Zadzika</a:t>
            </a:r>
            <a:r>
              <a:rPr lang="pl-PL" dirty="0" smtClean="0"/>
              <a:t>. </a:t>
            </a:r>
            <a:r>
              <a:rPr lang="pl-PL" dirty="0" smtClean="0"/>
              <a:t>W</a:t>
            </a:r>
            <a:r>
              <a:rPr lang="pl-PL" dirty="0" smtClean="0"/>
              <a:t> 1816 r. Stanisław Staszic stworzył w pałacu Szkołę </a:t>
            </a:r>
            <a:r>
              <a:rPr lang="pl-PL" dirty="0" smtClean="0"/>
              <a:t>Akademiczno-Górniczą. </a:t>
            </a:r>
            <a:r>
              <a:rPr lang="pl-PL" dirty="0" smtClean="0"/>
              <a:t>Po Powstaniu styczniowym zaborcy usunęli hełmy na wieżach i figury posłów moskiewskiego i szwedzkiego na frontonie. Pałac w XX wieku pełnił rolę sztabu legionowego Józefa Piłsudskiego, biura werbunkowego, drukarni, poczty, biura przepustek i siedziby redakcji lokalnego dziennika. W latach 20. według projektu Szyszko-Bohusza zrekonstruowano barokowe hełmy na wieżach. W latach międzywojennych urząd wojewódzki. W latach 1945–1971 siedziba Wojewódzkiej Rady Narodowej. Od 1971r. mieści się w nim Muzeum Narodowe. Z tyłu pałacu, w 2005 roku otwarto Ogród Włoski.</a:t>
            </a:r>
          </a:p>
          <a:p>
            <a:endParaRPr lang="pl-PL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3D4A8"/>
            </a:gs>
            <a:gs pos="25000">
              <a:srgbClr val="21D6E0"/>
            </a:gs>
            <a:gs pos="75000">
              <a:srgbClr val="0087E6"/>
            </a:gs>
            <a:gs pos="100000">
              <a:srgbClr val="005CB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2800" dirty="0" smtClean="0"/>
              <a:t>Pałac Tomasza Zielińskiego</a:t>
            </a:r>
            <a:endParaRPr lang="pl-PL" sz="2800" dirty="0"/>
          </a:p>
        </p:txBody>
      </p:sp>
      <p:pic>
        <p:nvPicPr>
          <p:cNvPr id="5" name="Symbol zastępczy zawartości 4" descr="1280px-Kiel25DSC_0249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714744" y="1643050"/>
            <a:ext cx="5111750" cy="339851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pl-PL" dirty="0" smtClean="0"/>
              <a:t> – zabytkowy obiekt w centrum Kielc położony tuż obok Pałacu Biskupów Krakowskich przy ulicy Zamkowej. W skład wnętrza pałacyku wchodzi kilkanaście pomieszczeń, m.in.: Sala Koncertowa, Sala Klubowa, Sala Portretowa, kawiarnia, biblioteka, dwie baszty, oranżeria. </a:t>
            </a:r>
            <a:r>
              <a:rPr lang="pl-PL" dirty="0" smtClean="0"/>
              <a:t>Pałacyk </a:t>
            </a:r>
            <a:r>
              <a:rPr lang="pl-PL" dirty="0" smtClean="0"/>
              <a:t>swą nazwę zawdzięcza Tomaszowi Zielińskiemu, który w latach 1847–1858 dzierżawił ten obiekt od rządu i przekształcił go w kompleks pałacowo-ogrodowy</a:t>
            </a:r>
            <a:r>
              <a:rPr lang="pl-PL" dirty="0" smtClean="0"/>
              <a:t>. </a:t>
            </a:r>
            <a:r>
              <a:rPr lang="pl-PL" dirty="0" smtClean="0"/>
              <a:t>Od 1985 roku jest to siedziba Domu Środowisk Twórczych, który organizuje w tym miejscu wystawy prac, koncerty oraz spotkania z ludźmi sztuki, nauki i polityki.</a:t>
            </a:r>
          </a:p>
          <a:p>
            <a:endParaRPr lang="pl-PL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3D4A8"/>
            </a:gs>
            <a:gs pos="25000">
              <a:srgbClr val="21D6E0"/>
            </a:gs>
            <a:gs pos="75000">
              <a:srgbClr val="0087E6"/>
            </a:gs>
            <a:gs pos="100000">
              <a:srgbClr val="005CBF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584314"/>
          </a:xfrm>
        </p:spPr>
        <p:txBody>
          <a:bodyPr>
            <a:noAutofit/>
          </a:bodyPr>
          <a:lstStyle/>
          <a:p>
            <a:r>
              <a:rPr lang="pl-PL" sz="2800" dirty="0" smtClean="0"/>
              <a:t>Muzeum Wsi Kieleckiej w Kielcach</a:t>
            </a:r>
            <a:r>
              <a:rPr lang="pl-PL" sz="2800" b="0" dirty="0" smtClean="0"/>
              <a:t/>
            </a:r>
            <a:br>
              <a:rPr lang="pl-PL" sz="2800" b="0" dirty="0" smtClean="0"/>
            </a:br>
            <a:endParaRPr lang="pl-PL" sz="2800" dirty="0"/>
          </a:p>
        </p:txBody>
      </p:sp>
      <p:pic>
        <p:nvPicPr>
          <p:cNvPr id="5" name="Symbol zastępczy zawartości 4" descr="1280px-Chałupa_ze_Słupi_Starej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75050" y="1488368"/>
            <a:ext cx="5111750" cy="3422476"/>
          </a:xfrm>
        </p:spPr>
      </p:pic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pl-PL" dirty="0" smtClean="0"/>
              <a:t>Polskie</a:t>
            </a:r>
            <a:r>
              <a:rPr lang="pl-PL" dirty="0" smtClean="0"/>
              <a:t> muzeum etnograficzne z siedzibą w Kielcach. Celem działania muzeum jest gromadzenie, ochrona i udostępnianie zabytków kultury ludowej z obszaru województwa świętokrzyskiego, ze szczególnym uwzględnieniem budownictwa ludowego oraz popularyzacja kultury ludowej</a:t>
            </a:r>
            <a:r>
              <a:rPr lang="pl-PL" dirty="0" smtClean="0"/>
              <a:t>. </a:t>
            </a:r>
            <a:r>
              <a:rPr lang="pl-PL" dirty="0" smtClean="0"/>
              <a:t>Park Etnograficzny, w którym znajdują się stałe ekspozycje budownictwa wiejskiego, małomiasteczkowego i dworskiego, usytuowany jest w Tokarni, około 20 kilometrów od Kielc. Skansen, położony w malowniczym zakolu Czarnej Nidy, liczy aż 65 hektarów, z czego 20 hektarów stanowi las. Zróżnicowanie terenu skansenu pozwala prezentować zabytkowe budynki w warunkach zbliżonych do naturalnych.</a:t>
            </a:r>
            <a:endParaRPr lang="pl-PL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3D4A8"/>
            </a:gs>
            <a:gs pos="25000">
              <a:srgbClr val="21D6E0"/>
            </a:gs>
            <a:gs pos="75000">
              <a:srgbClr val="0087E6"/>
            </a:gs>
            <a:gs pos="100000">
              <a:srgbClr val="005CBF"/>
            </a:gs>
          </a:gsLst>
          <a:lin ang="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l-PL" sz="2400" dirty="0" smtClean="0"/>
              <a:t>Podziemna Trasa Turystyczna w Sandomierzu</a:t>
            </a:r>
            <a:endParaRPr lang="pl-PL" sz="2400" dirty="0"/>
          </a:p>
        </p:txBody>
      </p:sp>
      <p:pic>
        <p:nvPicPr>
          <p:cNvPr id="5" name="Symbol zastępczy zawartości 4" descr="Cellars_-_the_underground_tourist_route_in_Sandomierz_-_04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00562" y="500042"/>
            <a:ext cx="3843822" cy="512669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/>
        <p:txBody>
          <a:bodyPr>
            <a:normAutofit fontScale="92500" lnSpcReduction="10000"/>
          </a:bodyPr>
          <a:lstStyle/>
          <a:p>
            <a:r>
              <a:rPr lang="pl-PL" dirty="0" smtClean="0"/>
              <a:t> – połączony w trasę turystyczną zespół dawnych miejskich </a:t>
            </a:r>
            <a:r>
              <a:rPr lang="pl-PL" dirty="0" smtClean="0"/>
              <a:t>piwnic i </a:t>
            </a:r>
            <a:r>
              <a:rPr lang="pl-PL" dirty="0" smtClean="0"/>
              <a:t>składów, znajdujący się w Sandomierzu. Wejście do podziemi znajduje się przy Rynku 12 (boczne wejście od ul. Oleśnickich), natomiast wyjście - w budynku sandomierskiego </a:t>
            </a:r>
            <a:r>
              <a:rPr lang="pl-PL" dirty="0" smtClean="0"/>
              <a:t>Ratusza. Sandomierska </a:t>
            </a:r>
            <a:r>
              <a:rPr lang="pl-PL" dirty="0" smtClean="0"/>
              <a:t>trasa została udostępniona zwiedzającym w 1977 </a:t>
            </a:r>
            <a:r>
              <a:rPr lang="pl-PL" dirty="0" smtClean="0"/>
              <a:t>roku. Trasa </a:t>
            </a:r>
            <a:r>
              <a:rPr lang="pl-PL" dirty="0" smtClean="0"/>
              <a:t>składa się z 34 połączonych ze sobą pomieszczeń, położonych na głębokości od 4 do 12 metrów pod powierzchnią. Składają się na nią pochodzące z XIV i XV wieku kupieckie piwnice i składy; w części udało się zachować pierwotne obmurowania</a:t>
            </a:r>
            <a:r>
              <a:rPr lang="pl-PL" dirty="0" smtClean="0"/>
              <a:t>.. </a:t>
            </a:r>
            <a:r>
              <a:rPr lang="pl-PL" dirty="0" smtClean="0"/>
              <a:t>W części sal znajdują się ekspozycje związane z historią Sandomierza, życiem codziennym jego mieszkańców oraz tutejszym rzemiosłem. Podczas zwiedzania przywoływane są liczne legendy związane z miastem, w tym najsłynniejsza o Halinie </a:t>
            </a:r>
            <a:r>
              <a:rPr lang="pl-PL" dirty="0" err="1" smtClean="0"/>
              <a:t>Krępiance</a:t>
            </a:r>
            <a:r>
              <a:rPr lang="pl-PL" dirty="0" smtClean="0"/>
              <a:t> i ocaleniu grodu przed Tatarami w </a:t>
            </a:r>
            <a:r>
              <a:rPr lang="pl-PL" dirty="0" smtClean="0"/>
              <a:t>XIII wieku</a:t>
            </a:r>
            <a:r>
              <a:rPr lang="pl-PL" dirty="0" smtClean="0"/>
              <a:t>.</a:t>
            </a:r>
          </a:p>
          <a:p>
            <a:endParaRPr lang="pl-PL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133</TotalTime>
  <Words>216</Words>
  <Application>Microsoft Office PowerPoint</Application>
  <PresentationFormat>Pokaz na ekranie (4:3)</PresentationFormat>
  <Paragraphs>22</Paragraphs>
  <Slides>11</Slides>
  <Notes>0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11</vt:i4>
      </vt:variant>
    </vt:vector>
  </HeadingPairs>
  <TitlesOfParts>
    <vt:vector size="12" baseType="lpstr">
      <vt:lpstr>Motyw pakietu Office</vt:lpstr>
      <vt:lpstr>          Prezentacja Województwa Świętokrzyskiego  Elementy historyczne    </vt:lpstr>
      <vt:lpstr>Informacje ogólne o regionie Świętokrzyskim</vt:lpstr>
      <vt:lpstr>Klasztor Benedyktyński na Łysej Górze</vt:lpstr>
      <vt:lpstr>Krzyżtopór </vt:lpstr>
      <vt:lpstr>Zamek w Chęcinach</vt:lpstr>
      <vt:lpstr>Pałac Biskupów Krakowskich </vt:lpstr>
      <vt:lpstr>Pałac Tomasza Zielińskiego</vt:lpstr>
      <vt:lpstr>Muzeum Wsi Kieleckiej w Kielcach </vt:lpstr>
      <vt:lpstr>Podziemna Trasa Turystyczna w Sandomierzu</vt:lpstr>
      <vt:lpstr>Zamek królewski w Sandomierzu</vt:lpstr>
      <vt:lpstr>Autorzy: Z.Kozikowska, M.Smolarczyk klasa IV</vt:lpstr>
    </vt:vector>
  </TitlesOfParts>
  <Company>qqq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Województwa Świętokrzyskiego.</dc:title>
  <dc:creator>Klasa 4</dc:creator>
  <cp:lastModifiedBy>MADZIA GORTATOWSKA</cp:lastModifiedBy>
  <cp:revision>28</cp:revision>
  <dcterms:created xsi:type="dcterms:W3CDTF">2018-03-15T12:40:54Z</dcterms:created>
  <dcterms:modified xsi:type="dcterms:W3CDTF">2018-07-06T11:35:19Z</dcterms:modified>
</cp:coreProperties>
</file>